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4" r:id="rId5"/>
    <p:sldId id="261" r:id="rId6"/>
    <p:sldId id="260" r:id="rId7"/>
    <p:sldId id="262" r:id="rId8"/>
    <p:sldId id="263"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FC539F-E464-42B6-804F-7BF4349AE845}" type="datetimeFigureOut">
              <a:rPr lang="en-US" smtClean="0"/>
              <a:t>6/1/2013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B4895D-D45E-4745-9784-8E59BD5F2976}" type="slidenum">
              <a:rPr lang="en-US" smtClean="0"/>
              <a:t>‹#›</a:t>
            </a:fld>
            <a:endParaRPr lang="en-US"/>
          </a:p>
        </p:txBody>
      </p:sp>
    </p:spTree>
    <p:extLst>
      <p:ext uri="{BB962C8B-B14F-4D97-AF65-F5344CB8AC3E}">
        <p14:creationId xmlns:p14="http://schemas.microsoft.com/office/powerpoint/2010/main" val="3800133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1</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10</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11</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2</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3</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4</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5</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6</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7</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 Based on the identified capacity requirements and knowledge gaps, ESMAP would facilitate experience and knowledge sharing with agencies that have successfully overcome similar challenges in order to strengthen countries’ institutional and implementation frameworks.  This may involve training and knowledge exchange events to disseminate successful examples (e.g. rural electrification programs in Vietnam and Tunisia or large-scale LPG adoption experiences in Indonesia and Senegal).</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program would make available experts to advise on policy and regulatory requirements and reforms in order to foster a conducive environment for private sector involvement in energy infrastructure investments and energy services delivery.</a:t>
            </a:r>
          </a:p>
          <a:p>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8</a:t>
            </a:fld>
            <a:endParaRPr lang="en-US"/>
          </a:p>
        </p:txBody>
      </p:sp>
    </p:spTree>
    <p:extLst>
      <p:ext uri="{BB962C8B-B14F-4D97-AF65-F5344CB8AC3E}">
        <p14:creationId xmlns:p14="http://schemas.microsoft.com/office/powerpoint/2010/main" val="826482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32D1771-8831-4E8B-9E25-18AFF4D6D6B6}" type="slidenum">
              <a:rPr lang="en-US" smtClean="0"/>
              <a:t>9</a:t>
            </a:fld>
            <a:endParaRPr lang="en-US"/>
          </a:p>
        </p:txBody>
      </p:sp>
    </p:spTree>
    <p:extLst>
      <p:ext uri="{BB962C8B-B14F-4D97-AF65-F5344CB8AC3E}">
        <p14:creationId xmlns:p14="http://schemas.microsoft.com/office/powerpoint/2010/main" val="826482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A7AAA5-6AC0-48BC-B995-B96196D28D3F}" type="datetimeFigureOut">
              <a:rPr lang="en-US" smtClean="0"/>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3128845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A7AAA5-6AC0-48BC-B995-B96196D28D3F}" type="datetimeFigureOut">
              <a:rPr lang="en-US" smtClean="0"/>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1325143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A7AAA5-6AC0-48BC-B995-B96196D28D3F}" type="datetimeFigureOut">
              <a:rPr lang="en-US" smtClean="0"/>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3440606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A7AAA5-6AC0-48BC-B995-B96196D28D3F}" type="datetimeFigureOut">
              <a:rPr lang="en-US" smtClean="0"/>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1998293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A7AAA5-6AC0-48BC-B995-B96196D28D3F}" type="datetimeFigureOut">
              <a:rPr lang="en-US" smtClean="0"/>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72793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A7AAA5-6AC0-48BC-B995-B96196D28D3F}" type="datetimeFigureOut">
              <a:rPr lang="en-US" smtClean="0"/>
              <a:t>6/1/2013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256180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A7AAA5-6AC0-48BC-B995-B96196D28D3F}" type="datetimeFigureOut">
              <a:rPr lang="en-US" smtClean="0"/>
              <a:t>6/1/2013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1401347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A7AAA5-6AC0-48BC-B995-B96196D28D3F}" type="datetimeFigureOut">
              <a:rPr lang="en-US" smtClean="0"/>
              <a:t>6/1/2013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2902278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A7AAA5-6AC0-48BC-B995-B96196D28D3F}" type="datetimeFigureOut">
              <a:rPr lang="en-US" smtClean="0"/>
              <a:t>6/1/2013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4179954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A7AAA5-6AC0-48BC-B995-B96196D28D3F}" type="datetimeFigureOut">
              <a:rPr lang="en-US" smtClean="0"/>
              <a:t>6/1/2013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1916566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A7AAA5-6AC0-48BC-B995-B96196D28D3F}" type="datetimeFigureOut">
              <a:rPr lang="en-US" smtClean="0"/>
              <a:t>6/1/2013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B5DD74-DCB7-462B-A105-FA8A43F7BB48}" type="slidenum">
              <a:rPr lang="en-US" smtClean="0"/>
              <a:t>‹#›</a:t>
            </a:fld>
            <a:endParaRPr lang="en-US"/>
          </a:p>
        </p:txBody>
      </p:sp>
    </p:spTree>
    <p:extLst>
      <p:ext uri="{BB962C8B-B14F-4D97-AF65-F5344CB8AC3E}">
        <p14:creationId xmlns:p14="http://schemas.microsoft.com/office/powerpoint/2010/main" val="2206883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A7AAA5-6AC0-48BC-B995-B96196D28D3F}" type="datetimeFigureOut">
              <a:rPr lang="en-US" smtClean="0"/>
              <a:t>6/1/2013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B5DD74-DCB7-462B-A105-FA8A43F7BB48}" type="slidenum">
              <a:rPr lang="en-US" smtClean="0"/>
              <a:t>‹#›</a:t>
            </a:fld>
            <a:endParaRPr lang="en-US"/>
          </a:p>
        </p:txBody>
      </p:sp>
    </p:spTree>
    <p:extLst>
      <p:ext uri="{BB962C8B-B14F-4D97-AF65-F5344CB8AC3E}">
        <p14:creationId xmlns:p14="http://schemas.microsoft.com/office/powerpoint/2010/main" val="3153707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1</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461665"/>
          </a:xfrm>
          <a:prstGeom prst="rect">
            <a:avLst/>
          </a:prstGeom>
          <a:noFill/>
        </p:spPr>
        <p:txBody>
          <a:bodyPr wrap="square" rtlCol="0">
            <a:spAutoFit/>
          </a:bodyPr>
          <a:lstStyle/>
          <a:p>
            <a:r>
              <a:rPr lang="en-US" sz="2400" dirty="0" smtClean="0">
                <a:solidFill>
                  <a:srgbClr val="FF0000"/>
                </a:solidFill>
              </a:rPr>
              <a:t>Reflections on Achieving Universal Access to Electricity in Myanmar</a:t>
            </a:r>
            <a:endParaRPr lang="en-US" sz="2400" dirty="0">
              <a:solidFill>
                <a:srgbClr val="FF0000"/>
              </a:solidFill>
            </a:endParaRPr>
          </a:p>
        </p:txBody>
      </p:sp>
      <p:sp>
        <p:nvSpPr>
          <p:cNvPr id="12" name="TextBox 11"/>
          <p:cNvSpPr txBox="1"/>
          <p:nvPr/>
        </p:nvSpPr>
        <p:spPr>
          <a:xfrm>
            <a:off x="609600" y="1447800"/>
            <a:ext cx="8001000" cy="1631216"/>
          </a:xfrm>
          <a:prstGeom prst="rect">
            <a:avLst/>
          </a:prstGeom>
          <a:noFill/>
        </p:spPr>
        <p:txBody>
          <a:bodyPr wrap="square" rtlCol="0">
            <a:spAutoFit/>
          </a:bodyPr>
          <a:lstStyle/>
          <a:p>
            <a:r>
              <a:rPr lang="en-US" sz="2000" b="1" dirty="0" smtClean="0"/>
              <a:t>Q1: Which government </a:t>
            </a:r>
            <a:r>
              <a:rPr lang="en-US" sz="2000" b="1" dirty="0" err="1" smtClean="0"/>
              <a:t>agenc</a:t>
            </a:r>
            <a:r>
              <a:rPr lang="en-US" sz="2000" b="1" dirty="0" smtClean="0"/>
              <a:t>(</a:t>
            </a:r>
            <a:r>
              <a:rPr lang="en-US" sz="2000" b="1" dirty="0" err="1" smtClean="0"/>
              <a:t>ies</a:t>
            </a:r>
            <a:r>
              <a:rPr lang="en-US" sz="2000" b="1" dirty="0" smtClean="0"/>
              <a:t>) shall be the champion leading national electrification planning and implementation? </a:t>
            </a:r>
            <a:r>
              <a:rPr lang="en-US" sz="2000" b="1" dirty="0"/>
              <a:t> </a:t>
            </a:r>
            <a:r>
              <a:rPr lang="en-US" sz="2000" b="1" dirty="0" smtClean="0"/>
              <a:t>What level is considered adequate high-level government commitment for the electrification agenda—the President’s office,  Ministry of Planning/Ministry of Finance, or Ministry of Electric Power?   </a:t>
            </a:r>
          </a:p>
        </p:txBody>
      </p:sp>
    </p:spTree>
    <p:extLst>
      <p:ext uri="{BB962C8B-B14F-4D97-AF65-F5344CB8AC3E}">
        <p14:creationId xmlns:p14="http://schemas.microsoft.com/office/powerpoint/2010/main" val="12144097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10</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523220"/>
          </a:xfrm>
          <a:prstGeom prst="rect">
            <a:avLst/>
          </a:prstGeom>
          <a:noFill/>
        </p:spPr>
        <p:txBody>
          <a:bodyPr wrap="square" rtlCol="0">
            <a:spAutoFit/>
          </a:bodyPr>
          <a:lstStyle/>
          <a:p>
            <a:pPr algn="ctr"/>
            <a:r>
              <a:rPr lang="en-US" sz="2800" b="1" dirty="0" smtClean="0">
                <a:solidFill>
                  <a:srgbClr val="FF0000"/>
                </a:solidFill>
              </a:rPr>
              <a:t>Current Status of the SE4ALL TA Program  </a:t>
            </a:r>
            <a:endParaRPr lang="en-US" sz="2800" b="1" dirty="0">
              <a:solidFill>
                <a:srgbClr val="FF0000"/>
              </a:solidFill>
            </a:endParaRPr>
          </a:p>
        </p:txBody>
      </p:sp>
      <p:sp>
        <p:nvSpPr>
          <p:cNvPr id="20" name="Rectangle 19"/>
          <p:cNvSpPr/>
          <p:nvPr/>
        </p:nvSpPr>
        <p:spPr>
          <a:xfrm>
            <a:off x="966787" y="1524000"/>
            <a:ext cx="7110413" cy="2308324"/>
          </a:xfrm>
          <a:prstGeom prst="rect">
            <a:avLst/>
          </a:prstGeom>
        </p:spPr>
        <p:txBody>
          <a:bodyPr wrap="square">
            <a:spAutoFit/>
          </a:bodyPr>
          <a:lstStyle/>
          <a:p>
            <a:r>
              <a:rPr lang="en-US" sz="2400" dirty="0"/>
              <a:t>World Bank are rolling  out the Phase I SE4ALL program in 5 African countries: </a:t>
            </a:r>
            <a:r>
              <a:rPr lang="en-US" sz="2400" dirty="0" smtClean="0"/>
              <a:t>Senegal, Burundi, Liberia, Mozambique, and Guinea. </a:t>
            </a:r>
          </a:p>
          <a:p>
            <a:endParaRPr lang="en-US" sz="2400" dirty="0"/>
          </a:p>
          <a:p>
            <a:r>
              <a:rPr lang="en-US" sz="2400" dirty="0" smtClean="0">
                <a:solidFill>
                  <a:srgbClr val="FF0000"/>
                </a:solidFill>
              </a:rPr>
              <a:t>Myanmar</a:t>
            </a:r>
            <a:r>
              <a:rPr lang="en-US" sz="2400" dirty="0" smtClean="0"/>
              <a:t> and one South Asia country are candidates under consideration. </a:t>
            </a:r>
          </a:p>
        </p:txBody>
      </p:sp>
    </p:spTree>
    <p:extLst>
      <p:ext uri="{BB962C8B-B14F-4D97-AF65-F5344CB8AC3E}">
        <p14:creationId xmlns:p14="http://schemas.microsoft.com/office/powerpoint/2010/main" val="16525004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11</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461665"/>
          </a:xfrm>
          <a:prstGeom prst="rect">
            <a:avLst/>
          </a:prstGeom>
          <a:noFill/>
        </p:spPr>
        <p:txBody>
          <a:bodyPr wrap="square" rtlCol="0">
            <a:spAutoFit/>
          </a:bodyPr>
          <a:lstStyle/>
          <a:p>
            <a:r>
              <a:rPr lang="en-US" sz="2400" dirty="0" smtClean="0">
                <a:solidFill>
                  <a:srgbClr val="FF0000"/>
                </a:solidFill>
              </a:rPr>
              <a:t>Reflections on Achieving Universal Access to Electricity in Myanmar</a:t>
            </a:r>
            <a:endParaRPr lang="en-US" sz="2400" dirty="0">
              <a:solidFill>
                <a:srgbClr val="FF0000"/>
              </a:solidFill>
            </a:endParaRPr>
          </a:p>
        </p:txBody>
      </p:sp>
      <p:sp>
        <p:nvSpPr>
          <p:cNvPr id="12" name="TextBox 11"/>
          <p:cNvSpPr txBox="1"/>
          <p:nvPr/>
        </p:nvSpPr>
        <p:spPr>
          <a:xfrm>
            <a:off x="609600" y="1504890"/>
            <a:ext cx="8001000" cy="1631216"/>
          </a:xfrm>
          <a:prstGeom prst="rect">
            <a:avLst/>
          </a:prstGeom>
          <a:noFill/>
        </p:spPr>
        <p:txBody>
          <a:bodyPr wrap="square" rtlCol="0">
            <a:spAutoFit/>
          </a:bodyPr>
          <a:lstStyle/>
          <a:p>
            <a:r>
              <a:rPr lang="en-US" sz="2000" b="1" dirty="0" smtClean="0"/>
              <a:t>Q6: To carry out the proposed World Bank study on the development of a national electrification program (NEP), what is a suitable organizational arrangement on the government side? Should an inter-ministerial work group be created for this purpose with a secretariat or should MOEP be the single agency leading the study?</a:t>
            </a:r>
          </a:p>
        </p:txBody>
      </p:sp>
    </p:spTree>
    <p:extLst>
      <p:ext uri="{BB962C8B-B14F-4D97-AF65-F5344CB8AC3E}">
        <p14:creationId xmlns:p14="http://schemas.microsoft.com/office/powerpoint/2010/main" val="990894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2</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461665"/>
          </a:xfrm>
          <a:prstGeom prst="rect">
            <a:avLst/>
          </a:prstGeom>
          <a:noFill/>
        </p:spPr>
        <p:txBody>
          <a:bodyPr wrap="square" rtlCol="0">
            <a:spAutoFit/>
          </a:bodyPr>
          <a:lstStyle/>
          <a:p>
            <a:r>
              <a:rPr lang="en-US" sz="2400" dirty="0" smtClean="0">
                <a:solidFill>
                  <a:srgbClr val="FF0000"/>
                </a:solidFill>
              </a:rPr>
              <a:t>Reflections on Achieving Universal Access to Electricity in Myanmar</a:t>
            </a:r>
            <a:endParaRPr lang="en-US" sz="2400" dirty="0">
              <a:solidFill>
                <a:srgbClr val="FF0000"/>
              </a:solidFill>
            </a:endParaRPr>
          </a:p>
        </p:txBody>
      </p:sp>
      <p:sp>
        <p:nvSpPr>
          <p:cNvPr id="12" name="TextBox 11"/>
          <p:cNvSpPr txBox="1"/>
          <p:nvPr/>
        </p:nvSpPr>
        <p:spPr>
          <a:xfrm>
            <a:off x="609600" y="1447800"/>
            <a:ext cx="8001000" cy="707886"/>
          </a:xfrm>
          <a:prstGeom prst="rect">
            <a:avLst/>
          </a:prstGeom>
          <a:noFill/>
        </p:spPr>
        <p:txBody>
          <a:bodyPr wrap="square" rtlCol="0">
            <a:spAutoFit/>
          </a:bodyPr>
          <a:lstStyle/>
          <a:p>
            <a:r>
              <a:rPr lang="en-US" sz="2000" b="1" dirty="0" smtClean="0"/>
              <a:t>Q2: What is the potential role for the private sector in national electrification? </a:t>
            </a:r>
          </a:p>
        </p:txBody>
      </p:sp>
    </p:spTree>
    <p:extLst>
      <p:ext uri="{BB962C8B-B14F-4D97-AF65-F5344CB8AC3E}">
        <p14:creationId xmlns:p14="http://schemas.microsoft.com/office/powerpoint/2010/main" val="1012256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3</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461665"/>
          </a:xfrm>
          <a:prstGeom prst="rect">
            <a:avLst/>
          </a:prstGeom>
          <a:noFill/>
        </p:spPr>
        <p:txBody>
          <a:bodyPr wrap="square" rtlCol="0">
            <a:spAutoFit/>
          </a:bodyPr>
          <a:lstStyle/>
          <a:p>
            <a:r>
              <a:rPr lang="en-US" sz="2400" dirty="0" smtClean="0">
                <a:solidFill>
                  <a:srgbClr val="FF0000"/>
                </a:solidFill>
              </a:rPr>
              <a:t>Reflections on Achieving Universal Access to Electricity in Myanmar</a:t>
            </a:r>
            <a:endParaRPr lang="en-US" sz="2400" dirty="0">
              <a:solidFill>
                <a:srgbClr val="FF0000"/>
              </a:solidFill>
            </a:endParaRPr>
          </a:p>
        </p:txBody>
      </p:sp>
      <p:sp>
        <p:nvSpPr>
          <p:cNvPr id="12" name="TextBox 11"/>
          <p:cNvSpPr txBox="1"/>
          <p:nvPr/>
        </p:nvSpPr>
        <p:spPr>
          <a:xfrm>
            <a:off x="609600" y="1447800"/>
            <a:ext cx="8001000" cy="1015663"/>
          </a:xfrm>
          <a:prstGeom prst="rect">
            <a:avLst/>
          </a:prstGeom>
          <a:noFill/>
        </p:spPr>
        <p:txBody>
          <a:bodyPr wrap="square" rtlCol="0">
            <a:spAutoFit/>
          </a:bodyPr>
          <a:lstStyle/>
          <a:p>
            <a:r>
              <a:rPr lang="en-US" sz="2000" b="1" dirty="0" smtClean="0"/>
              <a:t>Q3: As the major electric service provider for the areas outside of Yangon, </a:t>
            </a:r>
            <a:r>
              <a:rPr lang="en-US" sz="2000" b="1" dirty="0"/>
              <a:t>s</a:t>
            </a:r>
            <a:r>
              <a:rPr lang="en-US" sz="2000" b="1" dirty="0" smtClean="0"/>
              <a:t>hall ESE be corporatized, privatized, or maintain its current governance structure and operational practice?  </a:t>
            </a:r>
          </a:p>
        </p:txBody>
      </p:sp>
    </p:spTree>
    <p:extLst>
      <p:ext uri="{BB962C8B-B14F-4D97-AF65-F5344CB8AC3E}">
        <p14:creationId xmlns:p14="http://schemas.microsoft.com/office/powerpoint/2010/main" val="849211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4</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461665"/>
          </a:xfrm>
          <a:prstGeom prst="rect">
            <a:avLst/>
          </a:prstGeom>
          <a:noFill/>
        </p:spPr>
        <p:txBody>
          <a:bodyPr wrap="square" rtlCol="0">
            <a:spAutoFit/>
          </a:bodyPr>
          <a:lstStyle/>
          <a:p>
            <a:r>
              <a:rPr lang="en-US" sz="2400" dirty="0" smtClean="0">
                <a:solidFill>
                  <a:srgbClr val="FF0000"/>
                </a:solidFill>
              </a:rPr>
              <a:t>Reflections on Achieving Universal Access to Electricity in Myanmar</a:t>
            </a:r>
            <a:endParaRPr lang="en-US" sz="2400" dirty="0">
              <a:solidFill>
                <a:srgbClr val="FF0000"/>
              </a:solidFill>
            </a:endParaRPr>
          </a:p>
        </p:txBody>
      </p:sp>
      <p:sp>
        <p:nvSpPr>
          <p:cNvPr id="12" name="TextBox 11"/>
          <p:cNvSpPr txBox="1"/>
          <p:nvPr/>
        </p:nvSpPr>
        <p:spPr>
          <a:xfrm>
            <a:off x="609600" y="1447800"/>
            <a:ext cx="8001000" cy="707886"/>
          </a:xfrm>
          <a:prstGeom prst="rect">
            <a:avLst/>
          </a:prstGeom>
          <a:noFill/>
        </p:spPr>
        <p:txBody>
          <a:bodyPr wrap="square" rtlCol="0">
            <a:spAutoFit/>
          </a:bodyPr>
          <a:lstStyle/>
          <a:p>
            <a:r>
              <a:rPr lang="en-US" sz="2000" b="1" dirty="0" smtClean="0"/>
              <a:t>Q4: What are the areas of immediate concerns and needs in terms of technical assistance and capacity building related to electrification?   </a:t>
            </a:r>
            <a:endParaRPr lang="en-US" sz="2000" b="1" dirty="0" smtClean="0"/>
          </a:p>
        </p:txBody>
      </p:sp>
    </p:spTree>
    <p:extLst>
      <p:ext uri="{BB962C8B-B14F-4D97-AF65-F5344CB8AC3E}">
        <p14:creationId xmlns:p14="http://schemas.microsoft.com/office/powerpoint/2010/main" val="40060943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5</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461665"/>
          </a:xfrm>
          <a:prstGeom prst="rect">
            <a:avLst/>
          </a:prstGeom>
          <a:noFill/>
        </p:spPr>
        <p:txBody>
          <a:bodyPr wrap="square" rtlCol="0">
            <a:spAutoFit/>
          </a:bodyPr>
          <a:lstStyle/>
          <a:p>
            <a:r>
              <a:rPr lang="en-US" sz="2400" dirty="0" smtClean="0">
                <a:solidFill>
                  <a:srgbClr val="FF0000"/>
                </a:solidFill>
              </a:rPr>
              <a:t>Reflections on Achieving Universal Access to Electricity in Myanmar</a:t>
            </a:r>
            <a:endParaRPr lang="en-US" sz="2400" dirty="0">
              <a:solidFill>
                <a:srgbClr val="FF0000"/>
              </a:solidFill>
            </a:endParaRPr>
          </a:p>
        </p:txBody>
      </p:sp>
      <p:sp>
        <p:nvSpPr>
          <p:cNvPr id="12" name="TextBox 11"/>
          <p:cNvSpPr txBox="1"/>
          <p:nvPr/>
        </p:nvSpPr>
        <p:spPr>
          <a:xfrm>
            <a:off x="609600" y="1447800"/>
            <a:ext cx="8001000" cy="707886"/>
          </a:xfrm>
          <a:prstGeom prst="rect">
            <a:avLst/>
          </a:prstGeom>
          <a:noFill/>
        </p:spPr>
        <p:txBody>
          <a:bodyPr wrap="square" rtlCol="0">
            <a:spAutoFit/>
          </a:bodyPr>
          <a:lstStyle/>
          <a:p>
            <a:r>
              <a:rPr lang="en-US" sz="2000" b="1" dirty="0" smtClean="0"/>
              <a:t>Q5: What would the Government like development partners (donors) to assist in for electrification?  </a:t>
            </a:r>
          </a:p>
        </p:txBody>
      </p:sp>
    </p:spTree>
    <p:extLst>
      <p:ext uri="{BB962C8B-B14F-4D97-AF65-F5344CB8AC3E}">
        <p14:creationId xmlns:p14="http://schemas.microsoft.com/office/powerpoint/2010/main" val="4230959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6</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461665"/>
          </a:xfrm>
          <a:prstGeom prst="rect">
            <a:avLst/>
          </a:prstGeom>
          <a:noFill/>
        </p:spPr>
        <p:txBody>
          <a:bodyPr wrap="square" rtlCol="0">
            <a:spAutoFit/>
          </a:bodyPr>
          <a:lstStyle/>
          <a:p>
            <a:r>
              <a:rPr lang="en-US" sz="2400" dirty="0" smtClean="0">
                <a:solidFill>
                  <a:srgbClr val="FF0000"/>
                </a:solidFill>
              </a:rPr>
              <a:t>Reflections on Achieving Universal Access to Electricity in Myanmar</a:t>
            </a:r>
            <a:endParaRPr lang="en-US" sz="2400" dirty="0">
              <a:solidFill>
                <a:srgbClr val="FF0000"/>
              </a:solidFill>
            </a:endParaRPr>
          </a:p>
        </p:txBody>
      </p:sp>
      <p:sp>
        <p:nvSpPr>
          <p:cNvPr id="12" name="TextBox 11"/>
          <p:cNvSpPr txBox="1"/>
          <p:nvPr/>
        </p:nvSpPr>
        <p:spPr>
          <a:xfrm>
            <a:off x="609600" y="1504890"/>
            <a:ext cx="8001000" cy="1631216"/>
          </a:xfrm>
          <a:prstGeom prst="rect">
            <a:avLst/>
          </a:prstGeom>
          <a:noFill/>
        </p:spPr>
        <p:txBody>
          <a:bodyPr wrap="square" rtlCol="0">
            <a:spAutoFit/>
          </a:bodyPr>
          <a:lstStyle/>
          <a:p>
            <a:r>
              <a:rPr lang="en-US" sz="2000" b="1" dirty="0" smtClean="0"/>
              <a:t>Q6: To carry out the proposed World Bank study on the development of a national electrification program (NEP), what is a suitable organizational arrangement on the government side? Should an inter-ministerial work group be created for this purpose with a secretariat or should MOEP be the single agency leading the study?</a:t>
            </a:r>
          </a:p>
        </p:txBody>
      </p:sp>
    </p:spTree>
    <p:extLst>
      <p:ext uri="{BB962C8B-B14F-4D97-AF65-F5344CB8AC3E}">
        <p14:creationId xmlns:p14="http://schemas.microsoft.com/office/powerpoint/2010/main" val="567968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7</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78823" y="1392323"/>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56110" y="550440"/>
            <a:ext cx="6946453" cy="830997"/>
          </a:xfrm>
          <a:prstGeom prst="rect">
            <a:avLst/>
          </a:prstGeom>
          <a:noFill/>
        </p:spPr>
        <p:txBody>
          <a:bodyPr wrap="none" rtlCol="0">
            <a:spAutoFit/>
          </a:bodyPr>
          <a:lstStyle/>
          <a:p>
            <a:r>
              <a:rPr lang="en-US" sz="2400" dirty="0">
                <a:solidFill>
                  <a:srgbClr val="FF0000"/>
                </a:solidFill>
              </a:rPr>
              <a:t>Context</a:t>
            </a:r>
            <a:r>
              <a:rPr lang="en-US" dirty="0" smtClean="0"/>
              <a:t> </a:t>
            </a:r>
            <a:r>
              <a:rPr lang="en-US" sz="2400" dirty="0">
                <a:solidFill>
                  <a:srgbClr val="FF0000"/>
                </a:solidFill>
              </a:rPr>
              <a:t>of the Study on </a:t>
            </a:r>
            <a:endParaRPr lang="en-US" sz="2400" dirty="0" smtClean="0">
              <a:solidFill>
                <a:srgbClr val="FF0000"/>
              </a:solidFill>
            </a:endParaRPr>
          </a:p>
          <a:p>
            <a:r>
              <a:rPr lang="en-US" sz="2400" dirty="0">
                <a:solidFill>
                  <a:srgbClr val="FF0000"/>
                </a:solidFill>
              </a:rPr>
              <a:t>t</a:t>
            </a:r>
            <a:r>
              <a:rPr lang="en-US" sz="2400" dirty="0" smtClean="0">
                <a:solidFill>
                  <a:srgbClr val="FF0000"/>
                </a:solidFill>
              </a:rPr>
              <a:t>he Development </a:t>
            </a:r>
            <a:r>
              <a:rPr lang="en-US" sz="2400" dirty="0">
                <a:solidFill>
                  <a:srgbClr val="FF0000"/>
                </a:solidFill>
              </a:rPr>
              <a:t>of a National Electrification Program</a:t>
            </a:r>
            <a:endParaRPr lang="en-US" sz="2400" dirty="0">
              <a:solidFill>
                <a:srgbClr val="FF0000"/>
              </a:solidFill>
            </a:endParaRPr>
          </a:p>
        </p:txBody>
      </p:sp>
      <p:sp>
        <p:nvSpPr>
          <p:cNvPr id="12" name="Rectangle 11"/>
          <p:cNvSpPr/>
          <p:nvPr/>
        </p:nvSpPr>
        <p:spPr>
          <a:xfrm>
            <a:off x="531936" y="1828800"/>
            <a:ext cx="8054490" cy="3416320"/>
          </a:xfrm>
          <a:prstGeom prst="rect">
            <a:avLst/>
          </a:prstGeom>
        </p:spPr>
        <p:txBody>
          <a:bodyPr wrap="square">
            <a:spAutoFit/>
          </a:bodyPr>
          <a:lstStyle/>
          <a:p>
            <a:r>
              <a:rPr lang="en-US" sz="2400" u="sng" dirty="0" smtClean="0"/>
              <a:t>To be financed through World Bank/ESMAP Sustainable Energy for ALL (SE4ALL) Technical Assistance Program:</a:t>
            </a:r>
          </a:p>
          <a:p>
            <a:endParaRPr lang="en-US" sz="2400" dirty="0"/>
          </a:p>
          <a:p>
            <a:r>
              <a:rPr lang="en-US" sz="2400" dirty="0" smtClean="0"/>
              <a:t>The development objective of the overall program is </a:t>
            </a:r>
            <a:r>
              <a:rPr lang="en-US" sz="2400" dirty="0"/>
              <a:t>to support the achievement of universal energy access in at least 20 countries by 2030, extending energy access to over 200 million </a:t>
            </a:r>
            <a:r>
              <a:rPr lang="en-US" sz="2400" dirty="0" smtClean="0"/>
              <a:t>people by assisting countries to establish planning, institutional and policy frameworks that are conducive to investments for scaling up and accelerating energy access programs.</a:t>
            </a:r>
          </a:p>
        </p:txBody>
      </p:sp>
    </p:spTree>
    <p:extLst>
      <p:ext uri="{BB962C8B-B14F-4D97-AF65-F5344CB8AC3E}">
        <p14:creationId xmlns:p14="http://schemas.microsoft.com/office/powerpoint/2010/main" val="317247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8</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523220"/>
          </a:xfrm>
          <a:prstGeom prst="rect">
            <a:avLst/>
          </a:prstGeom>
          <a:noFill/>
        </p:spPr>
        <p:txBody>
          <a:bodyPr wrap="square" rtlCol="0">
            <a:spAutoFit/>
          </a:bodyPr>
          <a:lstStyle/>
          <a:p>
            <a:pPr algn="ctr"/>
            <a:r>
              <a:rPr lang="en-US" sz="2800" b="1" dirty="0" smtClean="0">
                <a:solidFill>
                  <a:srgbClr val="FF0000"/>
                </a:solidFill>
              </a:rPr>
              <a:t>Scope of Activities</a:t>
            </a:r>
            <a:endParaRPr lang="en-US" sz="2800" b="1" dirty="0">
              <a:solidFill>
                <a:srgbClr val="FF0000"/>
              </a:solidFill>
            </a:endParaRPr>
          </a:p>
        </p:txBody>
      </p:sp>
      <p:sp>
        <p:nvSpPr>
          <p:cNvPr id="20" name="Rectangle 19"/>
          <p:cNvSpPr/>
          <p:nvPr/>
        </p:nvSpPr>
        <p:spPr>
          <a:xfrm>
            <a:off x="966787" y="1524000"/>
            <a:ext cx="6677025" cy="3416320"/>
          </a:xfrm>
          <a:prstGeom prst="rect">
            <a:avLst/>
          </a:prstGeom>
        </p:spPr>
        <p:txBody>
          <a:bodyPr wrap="square">
            <a:spAutoFit/>
          </a:bodyPr>
          <a:lstStyle/>
          <a:p>
            <a:pPr marL="285750" indent="-285750">
              <a:buFont typeface="Arial" pitchFamily="34" charset="0"/>
              <a:buChar char="•"/>
            </a:pPr>
            <a:r>
              <a:rPr lang="en-US" sz="2400" b="1" dirty="0" smtClean="0"/>
              <a:t>Stock Taking and Data Collection</a:t>
            </a:r>
          </a:p>
          <a:p>
            <a:pPr marL="285750" indent="-285750">
              <a:buFont typeface="Arial" pitchFamily="34" charset="0"/>
              <a:buChar char="•"/>
            </a:pPr>
            <a:endParaRPr lang="en-US" sz="2400" b="1" dirty="0" smtClean="0"/>
          </a:p>
          <a:p>
            <a:pPr marL="285750" indent="-285750">
              <a:buFont typeface="Arial" pitchFamily="34" charset="0"/>
              <a:buChar char="•"/>
            </a:pPr>
            <a:r>
              <a:rPr lang="en-US" sz="2400" b="1" dirty="0" smtClean="0"/>
              <a:t>Policy </a:t>
            </a:r>
            <a:r>
              <a:rPr lang="en-US" sz="2400" b="1" dirty="0"/>
              <a:t>and Regulatory Advice</a:t>
            </a:r>
            <a:endParaRPr lang="en-US" sz="2400" dirty="0"/>
          </a:p>
          <a:p>
            <a:pPr marL="285750" indent="-285750">
              <a:buFont typeface="Arial" pitchFamily="34" charset="0"/>
              <a:buChar char="•"/>
            </a:pPr>
            <a:endParaRPr lang="en-US" sz="2400" b="1" dirty="0" smtClean="0"/>
          </a:p>
          <a:p>
            <a:pPr marL="285750" indent="-285750">
              <a:buFont typeface="Arial" pitchFamily="34" charset="0"/>
              <a:buChar char="•"/>
            </a:pPr>
            <a:r>
              <a:rPr lang="en-US" sz="2400" b="1" dirty="0" smtClean="0"/>
              <a:t>National </a:t>
            </a:r>
            <a:r>
              <a:rPr lang="en-US" sz="2400" b="1" dirty="0"/>
              <a:t>Energy Access Plans and Strategies – Investment </a:t>
            </a:r>
            <a:r>
              <a:rPr lang="en-US" sz="2400" b="1" dirty="0" smtClean="0"/>
              <a:t>Prospectus</a:t>
            </a:r>
          </a:p>
          <a:p>
            <a:pPr marL="285750" indent="-285750">
              <a:buFont typeface="Arial" pitchFamily="34" charset="0"/>
              <a:buChar char="•"/>
            </a:pPr>
            <a:endParaRPr lang="en-US" sz="2400" b="1" dirty="0"/>
          </a:p>
          <a:p>
            <a:pPr marL="285750" indent="-285750">
              <a:buFont typeface="Arial" pitchFamily="34" charset="0"/>
              <a:buChar char="•"/>
            </a:pPr>
            <a:r>
              <a:rPr lang="en-GB" sz="2400" b="1" dirty="0" smtClean="0"/>
              <a:t>Capacity </a:t>
            </a:r>
            <a:r>
              <a:rPr lang="en-GB" sz="2400" b="1" dirty="0"/>
              <a:t>Building and Knowledge Sharing</a:t>
            </a:r>
          </a:p>
          <a:p>
            <a:pPr marL="285750" indent="-285750">
              <a:buFont typeface="Arial" pitchFamily="34" charset="0"/>
              <a:buChar char="•"/>
            </a:pPr>
            <a:endParaRPr lang="en-US" sz="2400" dirty="0"/>
          </a:p>
        </p:txBody>
      </p:sp>
    </p:spTree>
    <p:extLst>
      <p:ext uri="{BB962C8B-B14F-4D97-AF65-F5344CB8AC3E}">
        <p14:creationId xmlns:p14="http://schemas.microsoft.com/office/powerpoint/2010/main" val="874713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612" y="73797"/>
            <a:ext cx="1405842" cy="3492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5779" y="13791"/>
            <a:ext cx="494190" cy="469261"/>
          </a:xfrm>
          <a:prstGeom prst="rect">
            <a:avLst/>
          </a:prstGeom>
        </p:spPr>
      </p:pic>
      <p:sp>
        <p:nvSpPr>
          <p:cNvPr id="5" name="Freeform 3"/>
          <p:cNvSpPr>
            <a:spLocks/>
          </p:cNvSpPr>
          <p:nvPr/>
        </p:nvSpPr>
        <p:spPr bwMode="auto">
          <a:xfrm>
            <a:off x="0" y="5867400"/>
            <a:ext cx="9144000" cy="990600"/>
          </a:xfrm>
          <a:custGeom>
            <a:avLst/>
            <a:gdLst>
              <a:gd name="T0" fmla="*/ 2448 w 2448"/>
              <a:gd name="T1" fmla="*/ 389 h 389"/>
              <a:gd name="T2" fmla="*/ 2448 w 2448"/>
              <a:gd name="T3" fmla="*/ 140 h 389"/>
              <a:gd name="T4" fmla="*/ 0 w 2448"/>
              <a:gd name="T5" fmla="*/ 183 h 389"/>
              <a:gd name="T6" fmla="*/ 0 w 2448"/>
              <a:gd name="T7" fmla="*/ 389 h 389"/>
              <a:gd name="T8" fmla="*/ 2448 w 2448"/>
              <a:gd name="T9" fmla="*/ 389 h 389"/>
            </a:gdLst>
            <a:ahLst/>
            <a:cxnLst>
              <a:cxn ang="0">
                <a:pos x="T0" y="T1"/>
              </a:cxn>
              <a:cxn ang="0">
                <a:pos x="T2" y="T3"/>
              </a:cxn>
              <a:cxn ang="0">
                <a:pos x="T4" y="T5"/>
              </a:cxn>
              <a:cxn ang="0">
                <a:pos x="T6" y="T7"/>
              </a:cxn>
              <a:cxn ang="0">
                <a:pos x="T8" y="T9"/>
              </a:cxn>
            </a:cxnLst>
            <a:rect l="0" t="0" r="r" b="b"/>
            <a:pathLst>
              <a:path w="2448" h="389">
                <a:moveTo>
                  <a:pt x="2448" y="389"/>
                </a:moveTo>
                <a:cubicBezTo>
                  <a:pt x="2448" y="140"/>
                  <a:pt x="2448" y="140"/>
                  <a:pt x="2448" y="140"/>
                </a:cubicBezTo>
                <a:cubicBezTo>
                  <a:pt x="1158" y="0"/>
                  <a:pt x="339" y="128"/>
                  <a:pt x="0" y="183"/>
                </a:cubicBezTo>
                <a:cubicBezTo>
                  <a:pt x="0" y="389"/>
                  <a:pt x="0" y="389"/>
                  <a:pt x="0" y="389"/>
                </a:cubicBezTo>
                <a:lnTo>
                  <a:pt x="2448" y="389"/>
                </a:lnTo>
                <a:close/>
              </a:path>
            </a:pathLst>
          </a:custGeom>
          <a:solidFill>
            <a:srgbClr val="18385E"/>
          </a:solidFill>
          <a:ln>
            <a:noFill/>
          </a:ln>
          <a:effectLst/>
        </p:spPr>
        <p:txBody>
          <a:bodyPr vert="horz" wrap="square" lIns="91440" tIns="45720" rIns="91440" bIns="45720" numCol="1" anchor="t" anchorCtr="0" compatLnSpc="1">
            <a:prstTxWarp prst="textNoShape">
              <a:avLst/>
            </a:prstTxWarp>
          </a:bodyPr>
          <a:lstStyle/>
          <a:p>
            <a:endParaRPr lang="en-US"/>
          </a:p>
        </p:txBody>
      </p:sp>
      <p:grpSp>
        <p:nvGrpSpPr>
          <p:cNvPr id="7" name="Group 5"/>
          <p:cNvGrpSpPr>
            <a:grpSpLocks/>
          </p:cNvGrpSpPr>
          <p:nvPr/>
        </p:nvGrpSpPr>
        <p:grpSpPr bwMode="auto">
          <a:xfrm>
            <a:off x="-533400" y="7429985"/>
            <a:ext cx="9144000" cy="1028197"/>
            <a:chOff x="106527600" y="114152267"/>
            <a:chExt cx="7315200" cy="719233"/>
          </a:xfrm>
        </p:grpSpPr>
        <p:grpSp>
          <p:nvGrpSpPr>
            <p:cNvPr id="8" name="Group 6"/>
            <p:cNvGrpSpPr>
              <a:grpSpLocks/>
            </p:cNvGrpSpPr>
            <p:nvPr/>
          </p:nvGrpSpPr>
          <p:grpSpPr bwMode="auto">
            <a:xfrm>
              <a:off x="106527600" y="114152267"/>
              <a:ext cx="7315200" cy="633080"/>
              <a:chOff x="106527600" y="114152267"/>
              <a:chExt cx="7315200" cy="633080"/>
            </a:xfrm>
          </p:grpSpPr>
          <p:sp>
            <p:nvSpPr>
              <p:cNvPr id="11" name="Freeform 8"/>
              <p:cNvSpPr>
                <a:spLocks/>
              </p:cNvSpPr>
              <p:nvPr/>
            </p:nvSpPr>
            <p:spPr bwMode="auto">
              <a:xfrm>
                <a:off x="106527600" y="114152267"/>
                <a:ext cx="7315200" cy="543069"/>
              </a:xfrm>
              <a:custGeom>
                <a:avLst/>
                <a:gdLst>
                  <a:gd name="T0" fmla="*/ 0 w 2452"/>
                  <a:gd name="T1" fmla="*/ 181 h 181"/>
                  <a:gd name="T2" fmla="*/ 2452 w 2452"/>
                  <a:gd name="T3" fmla="*/ 165 h 181"/>
                </a:gdLst>
                <a:ahLst/>
                <a:cxnLst>
                  <a:cxn ang="0">
                    <a:pos x="T0" y="T1"/>
                  </a:cxn>
                  <a:cxn ang="0">
                    <a:pos x="T2" y="T3"/>
                  </a:cxn>
                </a:cxnLst>
                <a:rect l="0" t="0" r="r" b="b"/>
                <a:pathLst>
                  <a:path w="2452" h="181">
                    <a:moveTo>
                      <a:pt x="0" y="181"/>
                    </a:moveTo>
                    <a:cubicBezTo>
                      <a:pt x="940" y="0"/>
                      <a:pt x="1828" y="65"/>
                      <a:pt x="2452" y="165"/>
                    </a:cubicBezTo>
                  </a:path>
                </a:pathLst>
              </a:custGeom>
              <a:noFill/>
              <a:ln w="6350" cap="flat" cmpd="sng">
                <a:solidFill>
                  <a:srgbClr val="FFFFFE"/>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106527600" y="114239278"/>
                <a:ext cx="7315200" cy="546069"/>
              </a:xfrm>
              <a:custGeom>
                <a:avLst/>
                <a:gdLst>
                  <a:gd name="T0" fmla="*/ 0 w 2452"/>
                  <a:gd name="T1" fmla="*/ 170 h 182"/>
                  <a:gd name="T2" fmla="*/ 2452 w 2452"/>
                  <a:gd name="T3" fmla="*/ 182 h 182"/>
                </a:gdLst>
                <a:ahLst/>
                <a:cxnLst>
                  <a:cxn ang="0">
                    <a:pos x="T0" y="T1"/>
                  </a:cxn>
                  <a:cxn ang="0">
                    <a:pos x="T2" y="T3"/>
                  </a:cxn>
                </a:cxnLst>
                <a:rect l="0" t="0" r="r" b="b"/>
                <a:pathLst>
                  <a:path w="2452" h="182">
                    <a:moveTo>
                      <a:pt x="0" y="170"/>
                    </a:moveTo>
                    <a:cubicBezTo>
                      <a:pt x="942" y="0"/>
                      <a:pt x="1829" y="75"/>
                      <a:pt x="2452" y="182"/>
                    </a:cubicBezTo>
                  </a:path>
                </a:pathLst>
              </a:custGeom>
              <a:noFill/>
              <a:ln w="15875" cap="flat" cmpd="sng">
                <a:solidFill>
                  <a:srgbClr val="C9D166"/>
                </a:solidFill>
                <a:prstDash val="solid"/>
                <a:miter lim="800000"/>
                <a:headEnd/>
                <a:tailEnd/>
              </a:ln>
              <a:effectLst/>
              <a:extLst>
                <a:ext uri="{909E8E84-426E-40DD-AFC4-6F175D3DCCD1}">
                  <a14:hiddenFill xmlns:a14="http://schemas.microsoft.com/office/drawing/2010/main">
                    <a:solidFill>
                      <a:srgbClr val="FFFFFE"/>
                    </a:solidFill>
                  </a14:hiddenFill>
                </a:ext>
                <a:ext uri="{AF507438-7753-43E0-B8FC-AC1667EBCBE1}">
                  <a14:hiddenEffects xmlns:a14="http://schemas.microsoft.com/office/drawing/2010/main">
                    <a:effectLst>
                      <a:outerShdw dist="35921" dir="2700000" algn="ctr" rotWithShape="0">
                        <a:srgbClr val="8C868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9" name="Text Box 11"/>
            <p:cNvSpPr txBox="1">
              <a:spLocks noChangeArrowheads="1"/>
            </p:cNvSpPr>
            <p:nvPr/>
          </p:nvSpPr>
          <p:spPr bwMode="auto">
            <a:xfrm>
              <a:off x="107099100" y="114642900"/>
              <a:ext cx="6231071" cy="2286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9525" algn="in">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400" b="0" i="0" u="none" strike="noStrike" cap="none" normalizeH="0" baseline="0" smtClean="0">
                  <a:ln>
                    <a:noFill/>
                  </a:ln>
                  <a:solidFill>
                    <a:srgbClr val="FFFFFE"/>
                  </a:solidFill>
                  <a:effectLst/>
                  <a:latin typeface="Calibri" pitchFamily="34" charset="0"/>
                  <a:cs typeface="Arial" pitchFamily="34" charset="0"/>
                </a:rPr>
                <a:t>A Bridge to a Sustainable Energy Future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Freeform 20"/>
          <p:cNvSpPr/>
          <p:nvPr/>
        </p:nvSpPr>
        <p:spPr>
          <a:xfrm>
            <a:off x="-8546" y="6434975"/>
            <a:ext cx="9152546" cy="239290"/>
          </a:xfrm>
          <a:custGeom>
            <a:avLst/>
            <a:gdLst>
              <a:gd name="connsiteX0" fmla="*/ 0 w 9152546"/>
              <a:gd name="connsiteY0" fmla="*/ 239290 h 239290"/>
              <a:gd name="connsiteX1" fmla="*/ 3640509 w 9152546"/>
              <a:gd name="connsiteY1" fmla="*/ 8 h 239290"/>
              <a:gd name="connsiteX2" fmla="*/ 9152546 w 9152546"/>
              <a:gd name="connsiteY2" fmla="*/ 230745 h 239290"/>
            </a:gdLst>
            <a:ahLst/>
            <a:cxnLst>
              <a:cxn ang="0">
                <a:pos x="connsiteX0" y="connsiteY0"/>
              </a:cxn>
              <a:cxn ang="0">
                <a:pos x="connsiteX1" y="connsiteY1"/>
              </a:cxn>
              <a:cxn ang="0">
                <a:pos x="connsiteX2" y="connsiteY2"/>
              </a:cxn>
            </a:cxnLst>
            <a:rect l="l" t="t" r="r" b="b"/>
            <a:pathLst>
              <a:path w="9152546" h="239290">
                <a:moveTo>
                  <a:pt x="0" y="239290"/>
                </a:moveTo>
                <a:cubicBezTo>
                  <a:pt x="1057542" y="120361"/>
                  <a:pt x="2115085" y="1432"/>
                  <a:pt x="3640509" y="8"/>
                </a:cubicBezTo>
                <a:cubicBezTo>
                  <a:pt x="5165933" y="-1416"/>
                  <a:pt x="8983055" y="183743"/>
                  <a:pt x="9152546" y="230745"/>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6358024"/>
            <a:ext cx="9144000" cy="264967"/>
          </a:xfrm>
          <a:custGeom>
            <a:avLst/>
            <a:gdLst>
              <a:gd name="connsiteX0" fmla="*/ 0 w 9144000"/>
              <a:gd name="connsiteY0" fmla="*/ 264967 h 264967"/>
              <a:gd name="connsiteX1" fmla="*/ 4443813 w 9144000"/>
              <a:gd name="connsiteY1" fmla="*/ 47 h 264967"/>
              <a:gd name="connsiteX2" fmla="*/ 9144000 w 9144000"/>
              <a:gd name="connsiteY2" fmla="*/ 247875 h 264967"/>
            </a:gdLst>
            <a:ahLst/>
            <a:cxnLst>
              <a:cxn ang="0">
                <a:pos x="connsiteX0" y="connsiteY0"/>
              </a:cxn>
              <a:cxn ang="0">
                <a:pos x="connsiteX1" y="connsiteY1"/>
              </a:cxn>
              <a:cxn ang="0">
                <a:pos x="connsiteX2" y="connsiteY2"/>
              </a:cxn>
            </a:cxnLst>
            <a:rect l="l" t="t" r="r" b="b"/>
            <a:pathLst>
              <a:path w="9144000" h="264967">
                <a:moveTo>
                  <a:pt x="0" y="264967"/>
                </a:moveTo>
                <a:cubicBezTo>
                  <a:pt x="1459906" y="133931"/>
                  <a:pt x="2919813" y="2896"/>
                  <a:pt x="4443813" y="47"/>
                </a:cubicBezTo>
                <a:cubicBezTo>
                  <a:pt x="5967813" y="-2802"/>
                  <a:pt x="7555906" y="122536"/>
                  <a:pt x="9144000" y="2478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8546" y="6269844"/>
            <a:ext cx="9144000" cy="489879"/>
          </a:xfrm>
          <a:custGeom>
            <a:avLst/>
            <a:gdLst>
              <a:gd name="connsiteX0" fmla="*/ 0 w 9144000"/>
              <a:gd name="connsiteY0" fmla="*/ 489879 h 489879"/>
              <a:gd name="connsiteX1" fmla="*/ 4050707 w 9144000"/>
              <a:gd name="connsiteY1" fmla="*/ 2769 h 489879"/>
              <a:gd name="connsiteX2" fmla="*/ 9144000 w 9144000"/>
              <a:gd name="connsiteY2" fmla="*/ 327509 h 489879"/>
            </a:gdLst>
            <a:ahLst/>
            <a:cxnLst>
              <a:cxn ang="0">
                <a:pos x="connsiteX0" y="connsiteY0"/>
              </a:cxn>
              <a:cxn ang="0">
                <a:pos x="connsiteX1" y="connsiteY1"/>
              </a:cxn>
              <a:cxn ang="0">
                <a:pos x="connsiteX2" y="connsiteY2"/>
              </a:cxn>
            </a:cxnLst>
            <a:rect l="l" t="t" r="r" b="b"/>
            <a:pathLst>
              <a:path w="9144000" h="489879">
                <a:moveTo>
                  <a:pt x="0" y="489879"/>
                </a:moveTo>
                <a:cubicBezTo>
                  <a:pt x="1263353" y="259855"/>
                  <a:pt x="2526707" y="29831"/>
                  <a:pt x="4050707" y="2769"/>
                </a:cubicBezTo>
                <a:cubicBezTo>
                  <a:pt x="5574707" y="-24293"/>
                  <a:pt x="7359353" y="151608"/>
                  <a:pt x="9144000" y="327509"/>
                </a:cubicBezTo>
              </a:path>
            </a:pathLst>
          </a:custGeom>
          <a:no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0" y="6364784"/>
            <a:ext cx="9135454" cy="215478"/>
          </a:xfrm>
          <a:custGeom>
            <a:avLst/>
            <a:gdLst>
              <a:gd name="connsiteX0" fmla="*/ 0 w 9135454"/>
              <a:gd name="connsiteY0" fmla="*/ 215478 h 215478"/>
              <a:gd name="connsiteX1" fmla="*/ 4187439 w 9135454"/>
              <a:gd name="connsiteY1" fmla="*/ 1833 h 215478"/>
              <a:gd name="connsiteX2" fmla="*/ 9135454 w 9135454"/>
              <a:gd name="connsiteY2" fmla="*/ 130020 h 215478"/>
            </a:gdLst>
            <a:ahLst/>
            <a:cxnLst>
              <a:cxn ang="0">
                <a:pos x="connsiteX0" y="connsiteY0"/>
              </a:cxn>
              <a:cxn ang="0">
                <a:pos x="connsiteX1" y="connsiteY1"/>
              </a:cxn>
              <a:cxn ang="0">
                <a:pos x="connsiteX2" y="connsiteY2"/>
              </a:cxn>
            </a:cxnLst>
            <a:rect l="l" t="t" r="r" b="b"/>
            <a:pathLst>
              <a:path w="9135454" h="215478">
                <a:moveTo>
                  <a:pt x="0" y="215478"/>
                </a:moveTo>
                <a:cubicBezTo>
                  <a:pt x="1332431" y="115777"/>
                  <a:pt x="2664863" y="16076"/>
                  <a:pt x="4187439" y="1833"/>
                </a:cubicBezTo>
                <a:cubicBezTo>
                  <a:pt x="5710015" y="-12410"/>
                  <a:pt x="7422734" y="58805"/>
                  <a:pt x="9135454" y="130020"/>
                </a:cubicBezTo>
              </a:path>
            </a:pathLst>
          </a:custGeom>
          <a:noFill/>
          <a:ln w="15875">
            <a:solidFill>
              <a:srgbClr val="FAE1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092" y="6280198"/>
            <a:ext cx="9152546" cy="300064"/>
          </a:xfrm>
          <a:custGeom>
            <a:avLst/>
            <a:gdLst>
              <a:gd name="connsiteX0" fmla="*/ 0 w 9152546"/>
              <a:gd name="connsiteY0" fmla="*/ 223152 h 300064"/>
              <a:gd name="connsiteX1" fmla="*/ 6212793 w 9152546"/>
              <a:gd name="connsiteY1" fmla="*/ 961 h 300064"/>
              <a:gd name="connsiteX2" fmla="*/ 9152546 w 9152546"/>
              <a:gd name="connsiteY2" fmla="*/ 300064 h 300064"/>
            </a:gdLst>
            <a:ahLst/>
            <a:cxnLst>
              <a:cxn ang="0">
                <a:pos x="connsiteX0" y="connsiteY0"/>
              </a:cxn>
              <a:cxn ang="0">
                <a:pos x="connsiteX1" y="connsiteY1"/>
              </a:cxn>
              <a:cxn ang="0">
                <a:pos x="connsiteX2" y="connsiteY2"/>
              </a:cxn>
            </a:cxnLst>
            <a:rect l="l" t="t" r="r" b="b"/>
            <a:pathLst>
              <a:path w="9152546" h="300064">
                <a:moveTo>
                  <a:pt x="0" y="223152"/>
                </a:moveTo>
                <a:cubicBezTo>
                  <a:pt x="2343684" y="105647"/>
                  <a:pt x="4687369" y="-11858"/>
                  <a:pt x="6212793" y="961"/>
                </a:cubicBezTo>
                <a:cubicBezTo>
                  <a:pt x="7738217" y="13780"/>
                  <a:pt x="8445381" y="156922"/>
                  <a:pt x="9152546" y="300064"/>
                </a:cubicBezTo>
              </a:path>
            </a:pathLst>
          </a:cu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0" y="6489599"/>
            <a:ext cx="9144000" cy="369332"/>
          </a:xfrm>
          <a:prstGeom prst="rect">
            <a:avLst/>
          </a:prstGeom>
        </p:spPr>
        <p:txBody>
          <a:bodyPr wrap="square">
            <a:spAutoFit/>
          </a:bodyPr>
          <a:lstStyle/>
          <a:p>
            <a:pPr algn="ctr"/>
            <a:r>
              <a:rPr lang="en-US" cap="small" dirty="0">
                <a:solidFill>
                  <a:schemeClr val="bg1"/>
                </a:solidFill>
              </a:rPr>
              <a:t>A Bridge to </a:t>
            </a:r>
            <a:r>
              <a:rPr lang="en-US" cap="small" dirty="0" smtClean="0">
                <a:solidFill>
                  <a:schemeClr val="bg1"/>
                </a:solidFill>
              </a:rPr>
              <a:t>Universal Energy Access</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53A0B08A-124C-4578-9C24-3DBE0797C9F5}" type="slidenum">
              <a:rPr lang="en-US" smtClean="0"/>
              <a:t>9</a:t>
            </a:fld>
            <a:endParaRPr lang="en-US"/>
          </a:p>
        </p:txBody>
      </p:sp>
      <p:sp>
        <p:nvSpPr>
          <p:cNvPr id="18" name="Title 3"/>
          <p:cNvSpPr txBox="1">
            <a:spLocks/>
          </p:cNvSpPr>
          <p:nvPr/>
        </p:nvSpPr>
        <p:spPr>
          <a:xfrm>
            <a:off x="304800" y="1524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AR" sz="2200" dirty="0">
              <a:solidFill>
                <a:schemeClr val="accent1"/>
              </a:solidFill>
            </a:endParaRPr>
          </a:p>
        </p:txBody>
      </p:sp>
      <p:cxnSp>
        <p:nvCxnSpPr>
          <p:cNvPr id="22" name="Straight Connector 21"/>
          <p:cNvCxnSpPr/>
          <p:nvPr/>
        </p:nvCxnSpPr>
        <p:spPr>
          <a:xfrm>
            <a:off x="381000" y="9906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1000" y="483052"/>
            <a:ext cx="8534400" cy="523220"/>
          </a:xfrm>
          <a:prstGeom prst="rect">
            <a:avLst/>
          </a:prstGeom>
          <a:noFill/>
        </p:spPr>
        <p:txBody>
          <a:bodyPr wrap="square" rtlCol="0">
            <a:spAutoFit/>
          </a:bodyPr>
          <a:lstStyle/>
          <a:p>
            <a:pPr algn="ctr"/>
            <a:r>
              <a:rPr lang="en-US" sz="2800" b="1" dirty="0" smtClean="0">
                <a:solidFill>
                  <a:srgbClr val="FF0000"/>
                </a:solidFill>
              </a:rPr>
              <a:t>Country Selectio</a:t>
            </a:r>
            <a:r>
              <a:rPr lang="en-US" sz="2800" b="1" dirty="0" smtClean="0">
                <a:solidFill>
                  <a:srgbClr val="FF0000"/>
                </a:solidFill>
              </a:rPr>
              <a:t>n Criteria</a:t>
            </a:r>
            <a:endParaRPr lang="en-US" sz="2800" b="1" dirty="0">
              <a:solidFill>
                <a:srgbClr val="FF0000"/>
              </a:solidFill>
            </a:endParaRPr>
          </a:p>
        </p:txBody>
      </p:sp>
      <p:sp>
        <p:nvSpPr>
          <p:cNvPr id="20" name="Rectangle 19"/>
          <p:cNvSpPr/>
          <p:nvPr/>
        </p:nvSpPr>
        <p:spPr>
          <a:xfrm>
            <a:off x="966787" y="1524000"/>
            <a:ext cx="7643813" cy="4524315"/>
          </a:xfrm>
          <a:prstGeom prst="rect">
            <a:avLst/>
          </a:prstGeom>
        </p:spPr>
        <p:txBody>
          <a:bodyPr wrap="square">
            <a:spAutoFit/>
          </a:bodyPr>
          <a:lstStyle/>
          <a:p>
            <a:pPr marL="342900" lvl="0" indent="-342900">
              <a:buFont typeface="Arial" pitchFamily="34" charset="0"/>
              <a:buChar char="•"/>
            </a:pPr>
            <a:r>
              <a:rPr lang="en-US" sz="2400" dirty="0"/>
              <a:t>Focus on IDA countries (low and lower middle income)</a:t>
            </a:r>
          </a:p>
          <a:p>
            <a:pPr marL="342900" lvl="0" indent="-342900">
              <a:buFont typeface="Arial" pitchFamily="34" charset="0"/>
              <a:buChar char="•"/>
            </a:pPr>
            <a:endParaRPr lang="en-US" sz="2400" dirty="0" smtClean="0"/>
          </a:p>
          <a:p>
            <a:pPr marL="342900" lvl="0" indent="-342900">
              <a:buFont typeface="Arial" pitchFamily="34" charset="0"/>
              <a:buChar char="•"/>
            </a:pPr>
            <a:r>
              <a:rPr lang="en-US" sz="2400" dirty="0" smtClean="0"/>
              <a:t>Country must opt in to the global SE4ALL initiative and is committed </a:t>
            </a:r>
            <a:r>
              <a:rPr lang="en-US" sz="2400" dirty="0"/>
              <a:t>to </a:t>
            </a:r>
            <a:r>
              <a:rPr lang="en-US" sz="2400" dirty="0" smtClean="0"/>
              <a:t>the SE4ALL </a:t>
            </a:r>
            <a:r>
              <a:rPr lang="en-US" sz="2400" dirty="0"/>
              <a:t>energy access goals</a:t>
            </a:r>
            <a:r>
              <a:rPr lang="en-US" sz="2400" dirty="0" smtClean="0"/>
              <a:t>.</a:t>
            </a:r>
          </a:p>
          <a:p>
            <a:pPr marL="342900" lvl="0" indent="-342900">
              <a:buFont typeface="Arial" pitchFamily="34" charset="0"/>
              <a:buChar char="•"/>
            </a:pPr>
            <a:endParaRPr lang="en-US" sz="2400" dirty="0" smtClean="0"/>
          </a:p>
          <a:p>
            <a:pPr marL="342900" lvl="0" indent="-342900">
              <a:buFont typeface="Arial" pitchFamily="34" charset="0"/>
              <a:buChar char="•"/>
            </a:pPr>
            <a:r>
              <a:rPr lang="en-US" sz="2400" dirty="0" smtClean="0"/>
              <a:t>Presence </a:t>
            </a:r>
            <a:r>
              <a:rPr lang="en-US" sz="2400" dirty="0"/>
              <a:t>of other development partners who could be part of a significant resource mobilization effort. </a:t>
            </a:r>
            <a:endParaRPr lang="en-US" sz="2400" dirty="0" smtClean="0"/>
          </a:p>
          <a:p>
            <a:pPr marL="342900" lvl="0" indent="-342900">
              <a:buFont typeface="Arial" pitchFamily="34" charset="0"/>
              <a:buChar char="•"/>
            </a:pPr>
            <a:endParaRPr lang="en-US" sz="2400" dirty="0"/>
          </a:p>
          <a:p>
            <a:pPr marL="342900" lvl="0" indent="-342900">
              <a:buFont typeface="Arial" pitchFamily="34" charset="0"/>
              <a:buChar char="•"/>
            </a:pPr>
            <a:r>
              <a:rPr lang="en-US" sz="2400" dirty="0" smtClean="0"/>
              <a:t>High-impact countries– </a:t>
            </a:r>
            <a:r>
              <a:rPr lang="en-US" sz="2400" dirty="0"/>
              <a:t>countries where interventions are likely to create access to large numbers of </a:t>
            </a:r>
            <a:r>
              <a:rPr lang="en-US" sz="2400" dirty="0" smtClean="0"/>
              <a:t>populations. </a:t>
            </a:r>
            <a:endParaRPr lang="en-US" sz="2400" dirty="0"/>
          </a:p>
          <a:p>
            <a:pPr marL="342900" indent="-342900">
              <a:buFont typeface="Arial" pitchFamily="34" charset="0"/>
              <a:buChar char="•"/>
            </a:pPr>
            <a:endParaRPr lang="en-US" sz="2400" dirty="0" smtClean="0"/>
          </a:p>
        </p:txBody>
      </p:sp>
    </p:spTree>
    <p:extLst>
      <p:ext uri="{BB962C8B-B14F-4D97-AF65-F5344CB8AC3E}">
        <p14:creationId xmlns:p14="http://schemas.microsoft.com/office/powerpoint/2010/main" val="1945172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799</Words>
  <Application>Microsoft Office PowerPoint</Application>
  <PresentationFormat>On-screen Show (4:3)</PresentationFormat>
  <Paragraphs>86</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Xiaoping Wang</dc:creator>
  <cp:lastModifiedBy>Xiaoping Wang</cp:lastModifiedBy>
  <cp:revision>14</cp:revision>
  <dcterms:created xsi:type="dcterms:W3CDTF">2013-05-31T15:24:23Z</dcterms:created>
  <dcterms:modified xsi:type="dcterms:W3CDTF">2013-06-01T03:36:04Z</dcterms:modified>
</cp:coreProperties>
</file>